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9" r:id="rId5"/>
    <p:sldId id="302" r:id="rId6"/>
    <p:sldId id="33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2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44BBB3D-E6BF-42C1-B3AD-0106A052BD68}">
          <p14:sldIdLst>
            <p14:sldId id="329"/>
            <p14:sldId id="302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Zöpfel" initials="CZ" lastIdx="1" clrIdx="0">
    <p:extLst>
      <p:ext uri="{19B8F6BF-5375-455C-9EA6-DF929625EA0E}">
        <p15:presenceInfo xmlns:p15="http://schemas.microsoft.com/office/powerpoint/2012/main" userId="328cbfd8b83896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3F1"/>
    <a:srgbClr val="0F05A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453D6-CA27-477E-A820-EB77307200C5}" v="2" dt="2024-11-08T07:43:31.130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dt Zuerich">
    <a:wholeTbl>
      <a:tcTxStyle>
        <a:fontRef idx="minor">
          <a:prstClr val="black"/>
        </a:fontRef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la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lastRow>
    <a:firstRow>
      <a:tcTxStyle b="off">
        <a:fontRef idx="major"/>
        <a:srgbClr val="000000"/>
      </a:tcTxStyle>
      <a:tcStyle>
        <a:tcBdr>
          <a:top>
            <a:ln w="25400" cmpd="sng">
              <a:solidFill>
                <a:srgbClr val="000000"/>
              </a:solidFill>
            </a:ln>
          </a:top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50ADE2-2D25-4546-9357-C66442ECF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6D2E0D-C4F4-4897-BEA0-43F67FFC9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0546-01E9-4264-A468-A63EC0C38614}" type="datetimeFigureOut">
              <a:rPr lang="de-CH" smtClean="0"/>
              <a:t>13.11.2024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CB4D89-48EA-40A6-BB3C-378D2296D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8D647F-EEFD-49CF-B434-2F192EA711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53BB-A049-4DCC-96C2-B7D606D486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434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949A-276E-4CD6-9AAE-384FEA29604E}" type="datetimeFigureOut">
              <a:rPr lang="de-CH" smtClean="0"/>
              <a:t>13.11.2024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3A51-452A-4DAE-B03F-D06DF21F84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2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/>
              <a:t>Beispiel für Titelfolie (CD-konform)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75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Farbfläche darf</a:t>
            </a:r>
            <a:r>
              <a:rPr lang="de-CH" baseline="0"/>
              <a:t> auch eine andere Farbe haben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9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Farbfläche darf</a:t>
            </a:r>
            <a:r>
              <a:rPr lang="de-CH" baseline="0"/>
              <a:t> auch eine andere Farbe haben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9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281C46-598B-4674-85E6-3387713ACE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836614"/>
            <a:ext cx="12192000" cy="6021386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/>
              <a:t>Farbfläche oder Bild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315E9DD-29D8-44C5-8481-259987F733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786293" y="0"/>
            <a:ext cx="8405706" cy="836614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/>
              <a:t>Farbfläche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0B76195-456B-45EF-B55A-A417C882FD6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1484313"/>
            <a:ext cx="10369975" cy="3086814"/>
          </a:xfrm>
        </p:spPr>
        <p:txBody>
          <a:bodyPr anchor="t" anchorCtr="0"/>
          <a:lstStyle>
            <a:lvl1pPr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F8D7963-D5AF-43B6-974A-E1DA8608FCF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47737" y="4648200"/>
            <a:ext cx="10333037" cy="148113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ED9AF52-E0B0-4DF6-AC2D-EE95ADEED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1" y="172800"/>
            <a:ext cx="3307084" cy="586741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86264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" userDrawn="1">
          <p15:clr>
            <a:srgbClr val="5ACBF0"/>
          </p15:clr>
        </p15:guide>
        <p15:guide id="3" orient="horz" pos="119" userDrawn="1">
          <p15:clr>
            <a:srgbClr val="5ACBF0"/>
          </p15:clr>
        </p15:guide>
        <p15:guide id="5" pos="2389">
          <p15:clr>
            <a:srgbClr val="9FCC3B"/>
          </p15:clr>
        </p15:guide>
        <p15:guide id="6" orient="horz" pos="935">
          <p15:clr>
            <a:srgbClr val="9FCC3B"/>
          </p15:clr>
        </p15:guide>
        <p15:guide id="7" pos="2275" userDrawn="1">
          <p15:clr>
            <a:srgbClr val="5ACBF0"/>
          </p15:clr>
        </p15:guide>
        <p15:guide id="8" orient="horz" pos="482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67691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688" y="1700212"/>
            <a:ext cx="3240087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691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pos="2842" userDrawn="1">
          <p15:clr>
            <a:srgbClr val="FBAE40"/>
          </p15:clr>
        </p15:guide>
        <p15:guide id="11" pos="2638" userDrawn="1">
          <p15:clr>
            <a:srgbClr val="FBAE40"/>
          </p15:clr>
        </p15:guide>
        <p15:guide id="12" pos="1731" userDrawn="1">
          <p15:clr>
            <a:srgbClr val="FBAE40"/>
          </p15:clr>
        </p15:guide>
        <p15:guide id="13" pos="1527" userDrawn="1">
          <p15:clr>
            <a:srgbClr val="FBAE40"/>
          </p15:clr>
        </p15:guide>
        <p15:guide id="14" pos="4861" userDrawn="1">
          <p15:clr>
            <a:srgbClr val="FBAE40"/>
          </p15:clr>
        </p15:guide>
        <p15:guide id="15" pos="5065" userDrawn="1">
          <p15:clr>
            <a:srgbClr val="FBAE40"/>
          </p15:clr>
        </p15:guide>
        <p15:guide id="16" pos="5972" userDrawn="1">
          <p15:clr>
            <a:srgbClr val="FBAE40"/>
          </p15:clr>
        </p15:guide>
        <p15:guide id="17" pos="61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75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pos="2842" userDrawn="1">
          <p15:clr>
            <a:srgbClr val="FBAE40"/>
          </p15:clr>
        </p15:guide>
        <p15:guide id="11" pos="2638" userDrawn="1">
          <p15:clr>
            <a:srgbClr val="FBAE40"/>
          </p15:clr>
        </p15:guide>
        <p15:guide id="12" pos="1731" userDrawn="1">
          <p15:clr>
            <a:srgbClr val="FBAE40"/>
          </p15:clr>
        </p15:guide>
        <p15:guide id="13" pos="1527" userDrawn="1">
          <p15:clr>
            <a:srgbClr val="FBAE40"/>
          </p15:clr>
        </p15:guide>
        <p15:guide id="14" pos="4861" userDrawn="1">
          <p15:clr>
            <a:srgbClr val="FBAE40"/>
          </p15:clr>
        </p15:guide>
        <p15:guide id="15" pos="5065" userDrawn="1">
          <p15:clr>
            <a:srgbClr val="FBAE40"/>
          </p15:clr>
        </p15:guide>
        <p15:guide id="16" pos="5972" userDrawn="1">
          <p15:clr>
            <a:srgbClr val="FBAE40"/>
          </p15:clr>
        </p15:guide>
        <p15:guide id="17" pos="6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306000"/>
            <a:ext cx="5003801" cy="432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9" y="728663"/>
            <a:ext cx="5003800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0"/>
            <a:ext cx="5915024" cy="641667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566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51A84F9D-26FA-4734-B9E4-2425282BDE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738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9285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7738" y="1700212"/>
            <a:ext cx="10333038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484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2"/>
            <a:ext cx="12192000" cy="4716463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7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4" pos="778">
          <p15:clr>
            <a:srgbClr val="9FCC3B"/>
          </p15:clr>
        </p15:guide>
        <p15:guide id="5" pos="869">
          <p15:clr>
            <a:srgbClr val="9FCC3B"/>
          </p15:clr>
        </p15:guide>
        <p15:guide id="6" pos="1050">
          <p15:clr>
            <a:srgbClr val="9FCC3B"/>
          </p15:clr>
        </p15:guide>
        <p15:guide id="7" pos="1141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CE32EB3-BB4F-4253-8B37-E5C687C81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41667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284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Medienplatzhalter 3">
            <a:extLst>
              <a:ext uri="{FF2B5EF4-FFF2-40B4-BE49-F238E27FC236}">
                <a16:creationId xmlns:a16="http://schemas.microsoft.com/office/drawing/2014/main" id="{57DEFB8E-07BA-4EF8-82BC-173AA10FAEBF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947738" y="1700213"/>
            <a:ext cx="78696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79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0A6C1E43-01EB-449D-B1E0-447A8B62E34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706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/>
              <a:t>Farbfläche oder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910799" y="800100"/>
            <a:ext cx="10369975" cy="3704167"/>
          </a:xfrm>
        </p:spPr>
        <p:txBody>
          <a:bodyPr anchor="t" anchorCtr="0"/>
          <a:lstStyle>
            <a:lvl1pPr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68BAA1B-37B6-9B45-9EFD-D6B13A92724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947737" y="4648200"/>
            <a:ext cx="10333037" cy="148113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045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/>
              <a:t>Farbfläche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800100"/>
            <a:ext cx="10369975" cy="2160000"/>
          </a:xfrm>
        </p:spPr>
        <p:txBody>
          <a:bodyPr anchor="t" anchorCtr="0"/>
          <a:lstStyle>
            <a:lvl1pPr marL="1332000" indent="-1332000"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920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 userDrawn="1">
          <p15:clr>
            <a:srgbClr val="9FCC3B"/>
          </p15:clr>
        </p15:guide>
        <p15:guide id="8" pos="1436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8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463"/>
            <a:ext cx="10333038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9FCC3B"/>
          </p15:clr>
        </p15:guide>
        <p15:guide id="2" orient="horz" pos="459" userDrawn="1">
          <p15:clr>
            <a:srgbClr val="9FCC3B"/>
          </p15:clr>
        </p15:guide>
        <p15:guide id="3" orient="horz" pos="187" userDrawn="1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463"/>
            <a:ext cx="5003800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178CFEF-9A98-4E48-B329-10113FDFE43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6975" y="1583326"/>
            <a:ext cx="5003800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89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_ohne_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/>
              <a:t>Farbfläche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800100"/>
            <a:ext cx="10369975" cy="2160000"/>
          </a:xfrm>
        </p:spPr>
        <p:txBody>
          <a:bodyPr anchor="t" anchorCtr="0"/>
          <a:lstStyle>
            <a:lvl1pPr marL="0" indent="0"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310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>
          <p15:clr>
            <a:srgbClr val="9FCC3B"/>
          </p15:clr>
        </p15:guide>
        <p15:guide id="8" pos="1436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genda 1sp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7669212" cy="4537075"/>
          </a:xfrm>
        </p:spPr>
        <p:txBody>
          <a:bodyPr tIns="10800"/>
          <a:lstStyle>
            <a:lvl1pPr marL="432000" indent="-432000">
              <a:buFont typeface="+mj-lt"/>
              <a:buAutoNum type="arabicPeriod"/>
              <a:defRPr/>
            </a:lvl1pPr>
            <a:lvl2pPr marL="288000" indent="-2880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9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7669212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206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Tabelle 1sp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2"/>
            <a:ext cx="10333036" cy="1080000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792EB63-54C5-40F1-8562-1BE44DCAB58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47738" y="2818800"/>
            <a:ext cx="10333037" cy="3310538"/>
          </a:xfrm>
        </p:spPr>
        <p:txBody>
          <a:bodyPr tIns="0"/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00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2842" userDrawn="1">
          <p15:clr>
            <a:srgbClr val="FBAE40"/>
          </p15:clr>
        </p15:guide>
        <p15:guide id="17" pos="2638" userDrawn="1">
          <p15:clr>
            <a:srgbClr val="FBAE40"/>
          </p15:clr>
        </p15:guide>
        <p15:guide id="18" pos="1731" userDrawn="1">
          <p15:clr>
            <a:srgbClr val="FBAE40"/>
          </p15:clr>
        </p15:guide>
        <p15:guide id="19" pos="4861" userDrawn="1">
          <p15:clr>
            <a:srgbClr val="FBAE40"/>
          </p15:clr>
        </p15:guide>
        <p15:guide id="20" pos="5065" userDrawn="1">
          <p15:clr>
            <a:srgbClr val="FBAE40"/>
          </p15:clr>
        </p15:guide>
        <p15:guide id="21" pos="5972" userDrawn="1">
          <p15:clr>
            <a:srgbClr val="FBAE40"/>
          </p15:clr>
        </p15:guide>
        <p15:guide id="22" pos="61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451A51A-09FC-4B95-89D1-E82D20CB7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975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24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69120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24F5E5-2C7D-41C2-A033-B6C11DBDF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0800" y="1592263"/>
            <a:ext cx="2339975" cy="4537075"/>
          </a:xfr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41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/>
              <a:t>Masteruntertitelformat bearbeiten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CE32EB3-BB4F-4253-8B37-E5C687C81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7739" y="1700212"/>
            <a:ext cx="6769099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B1C4A34-5315-4BB8-9A0B-2D7758DDF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88" y="1592263"/>
            <a:ext cx="3240087" cy="4537075"/>
          </a:xfr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251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4" pos="3749" userDrawn="1">
          <p15:clr>
            <a:srgbClr val="FBAE40"/>
          </p15:clr>
        </p15:guide>
        <p15:guide id="5" pos="3953" userDrawn="1">
          <p15:clr>
            <a:srgbClr val="FBAE40"/>
          </p15:clr>
        </p15:guide>
        <p15:guide id="6" pos="2842" userDrawn="1">
          <p15:clr>
            <a:srgbClr val="FBAE40"/>
          </p15:clr>
        </p15:guide>
        <p15:guide id="7" pos="2638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527" userDrawn="1">
          <p15:clr>
            <a:srgbClr val="FBAE40"/>
          </p15:clr>
        </p15:guide>
        <p15:guide id="10" pos="4861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5972" userDrawn="1">
          <p15:clr>
            <a:srgbClr val="FBAE40"/>
          </p15:clr>
        </p15:guide>
        <p15:guide id="13" pos="6176" userDrawn="1">
          <p15:clr>
            <a:srgbClr val="FBAE40"/>
          </p15:clr>
        </p15:guide>
        <p15:guide id="14" orient="horz" pos="1003" userDrawn="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hidden="1">
            <a:extLst>
              <a:ext uri="{FF2B5EF4-FFF2-40B4-BE49-F238E27FC236}">
                <a16:creationId xmlns:a16="http://schemas.microsoft.com/office/drawing/2014/main" id="{42CEBD77-C487-4377-B0D0-3CD0AA856C0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47737" y="306000"/>
            <a:ext cx="10333038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/>
              <a:t>
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47738" y="1592263"/>
            <a:ext cx="10333038" cy="4537075"/>
          </a:xfrm>
          <a:prstGeom prst="rect">
            <a:avLst/>
          </a:prstGeom>
          <a:noFill/>
        </p:spPr>
        <p:txBody>
          <a:bodyPr vert="horz" lIns="0" tIns="10800" rIns="0" bIns="0" rtlCol="0">
            <a:no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  <a:p>
            <a:pPr lvl="5"/>
            <a:r>
              <a:rPr lang="de-CH"/>
              <a:t>Sechste Ebene</a:t>
            </a:r>
          </a:p>
          <a:p>
            <a:pPr lvl="6"/>
            <a:r>
              <a:rPr lang="de-CH"/>
              <a:t>Siebte Ebene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A389DF1-F8C5-44D7-A997-EF60E66EAB7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611563" y="6502711"/>
            <a:ext cx="633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/>
              <a:t>Verkehrsmessung Mühlackerstrasse</a:t>
            </a:r>
          </a:p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/>
              <a:t>Peter Kreuzer</a:t>
            </a:r>
          </a:p>
        </p:txBody>
      </p:sp>
      <p:sp>
        <p:nvSpPr>
          <p:cNvPr id="9" name="Rectangle 58">
            <a:extLst>
              <a:ext uri="{FF2B5EF4-FFF2-40B4-BE49-F238E27FC236}">
                <a16:creationId xmlns:a16="http://schemas.microsoft.com/office/drawing/2014/main" id="{CC80AC5F-917E-4DA9-940C-46B58FF9AC0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47737" y="6502711"/>
            <a:ext cx="230293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/>
              <a:t>Stadt Zürich</a:t>
            </a:r>
          </a:p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/>
              <a:t>Entsorgung</a:t>
            </a:r>
            <a:r>
              <a:rPr lang="de-CH" sz="850" baseline="0"/>
              <a:t> + Recycling</a:t>
            </a:r>
            <a:endParaRPr lang="de-CH" sz="850"/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E5D50454-0222-4583-B1F0-D04F419D04F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272776" y="6502711"/>
            <a:ext cx="100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ts val="1050"/>
              </a:lnSpc>
              <a:spcAft>
                <a:spcPct val="0"/>
              </a:spcAft>
            </a:pPr>
            <a:fld id="{B52AF050-E043-4404-9814-1BAA2CB8A987}" type="datetime1">
              <a:rPr lang="de-CH" sz="850" smtClean="0"/>
              <a:t>13.11.2024</a:t>
            </a:fld>
            <a:endParaRPr lang="de-CH" sz="850"/>
          </a:p>
          <a:p>
            <a:pPr algn="r"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/>
              <a:t>Seite </a:t>
            </a:r>
            <a:fld id="{0ACF19B7-587E-466D-97F4-48E4496BA4E6}" type="slidenum">
              <a:rPr lang="de-CH" sz="850"/>
              <a:pPr algn="r" eaLnBrk="0" hangingPunct="0">
                <a:lnSpc>
                  <a:spcPts val="1050"/>
                </a:lnSpc>
                <a:spcAft>
                  <a:spcPct val="0"/>
                </a:spcAft>
              </a:pPr>
              <a:t>‹Nr.›</a:t>
            </a:fld>
            <a:endParaRPr lang="de-CH" sz="850"/>
          </a:p>
        </p:txBody>
      </p:sp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82" r:id="rId3"/>
    <p:sldLayoutId id="2147483681" r:id="rId4"/>
    <p:sldLayoutId id="2147483679" r:id="rId5"/>
    <p:sldLayoutId id="2147483657" r:id="rId6"/>
    <p:sldLayoutId id="2147483659" r:id="rId7"/>
    <p:sldLayoutId id="2147483660" r:id="rId8"/>
    <p:sldLayoutId id="2147483667" r:id="rId9"/>
    <p:sldLayoutId id="2147483664" r:id="rId10"/>
    <p:sldLayoutId id="2147483665" r:id="rId11"/>
    <p:sldLayoutId id="2147483673" r:id="rId12"/>
    <p:sldLayoutId id="2147483678" r:id="rId13"/>
    <p:sldLayoutId id="2147483675" r:id="rId14"/>
    <p:sldLayoutId id="2147483676" r:id="rId15"/>
    <p:sldLayoutId id="2147483662" r:id="rId16"/>
    <p:sldLayoutId id="2147483677" r:id="rId17"/>
    <p:sldLayoutId id="2147483670" r:id="rId18"/>
    <p:sldLayoutId id="2147483671" r:id="rId19"/>
    <p:sldLayoutId id="2147483650" r:id="rId20"/>
    <p:sldLayoutId id="2147483680" r:id="rId21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2400" kern="1200" baseline="0">
          <a:solidFill>
            <a:srgbClr val="00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8000" indent="-288000" algn="l" defTabSz="1332000" rtl="0" eaLnBrk="1" latinLnBrk="0" hangingPunct="1">
        <a:lnSpc>
          <a:spcPct val="113000"/>
        </a:lnSpc>
        <a:spcBef>
          <a:spcPts val="0"/>
        </a:spcBef>
        <a:buClrTx/>
        <a:buFont typeface="Arial" panose="020B0604020202020204" pitchFamily="34" charset="0"/>
        <a:buChar char="–"/>
        <a:defRPr sz="24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432000" algn="l" defTabSz="1332000" rtl="0" eaLnBrk="1" latinLnBrk="0" hangingPunct="1">
        <a:lnSpc>
          <a:spcPct val="113000"/>
        </a:lnSpc>
        <a:spcBef>
          <a:spcPts val="0"/>
        </a:spcBef>
        <a:buFont typeface="+mj-lt"/>
        <a:buAutoNum type="arabicPeriod"/>
        <a:defRPr sz="24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2400" kern="1200" baseline="0">
          <a:solidFill>
            <a:srgbClr val="000000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3pPr>
      <a:lvl4pPr marL="432000" indent="-432000" algn="l" defTabSz="1332000" rtl="0" eaLnBrk="1" latinLnBrk="0" hangingPunct="1">
        <a:lnSpc>
          <a:spcPct val="113000"/>
        </a:lnSpc>
        <a:spcBef>
          <a:spcPts val="0"/>
        </a:spcBef>
        <a:buFont typeface="+mj-lt"/>
        <a:buAutoNum type="arabicPeriod"/>
        <a:defRPr sz="2400" kern="1200" baseline="0">
          <a:solidFill>
            <a:srgbClr val="000000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4pPr>
      <a:lvl5pPr marL="576000" indent="-28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28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80000" indent="-64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tabLst>
          <a:tab pos="648000" algn="l"/>
        </a:tabLst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1332000" rtl="0" eaLnBrk="1" latinLnBrk="0" hangingPunct="1">
        <a:lnSpc>
          <a:spcPct val="113000"/>
        </a:lnSpc>
        <a:spcBef>
          <a:spcPts val="0"/>
        </a:spcBef>
        <a:buFontTx/>
        <a:buNone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1332000" rtl="0" eaLnBrk="1" latinLnBrk="0" hangingPunct="1">
        <a:lnSpc>
          <a:spcPct val="113000"/>
        </a:lnSpc>
        <a:spcBef>
          <a:spcPts val="0"/>
        </a:spcBef>
        <a:buFont typeface="+mj-lt"/>
        <a:buNone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C35EA4"/>
          </p15:clr>
        </p15:guide>
        <p15:guide id="3" orient="horz" pos="255" userDrawn="1">
          <p15:clr>
            <a:srgbClr val="C35EA4"/>
          </p15:clr>
        </p15:guide>
        <p15:guide id="5" orient="horz" pos="3861" userDrawn="1">
          <p15:clr>
            <a:srgbClr val="C35EA4"/>
          </p15:clr>
        </p15:guide>
        <p15:guide id="10" orient="horz" pos="527" userDrawn="1">
          <p15:clr>
            <a:srgbClr val="C35EA4"/>
          </p15:clr>
        </p15:guide>
        <p15:guide id="26" pos="7106" userDrawn="1">
          <p15:clr>
            <a:srgbClr val="C35EA4"/>
          </p15:clr>
        </p15:guide>
        <p15:guide id="34" orient="horz" pos="1071" userDrawn="1">
          <p15:clr>
            <a:srgbClr val="C35EA4"/>
          </p15:clr>
        </p15:guide>
        <p15:guide id="38" orient="horz" pos="4088" userDrawn="1">
          <p15:clr>
            <a:srgbClr val="C35EA4"/>
          </p15:clr>
        </p15:guide>
        <p15:guide id="39" orient="horz" pos="4042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Langzeitbelichtung eines Autos im Verkehr">
            <a:extLst>
              <a:ext uri="{FF2B5EF4-FFF2-40B4-BE49-F238E27FC236}">
                <a16:creationId xmlns:a16="http://schemas.microsoft.com/office/drawing/2014/main" id="{57F52CFC-9A37-4C16-B6D9-92472FF9B3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17045"/>
          <a:stretch/>
        </p:blipFill>
        <p:spPr/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EE5AF5F-97C3-4AF8-A982-1A714D69D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0F05A0"/>
          </a:solidFill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D6BE4A-5D32-4BC9-BB48-865031A0A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Verkehrsmessung</a:t>
            </a:r>
            <a:br>
              <a:rPr lang="de-CH"/>
            </a:br>
            <a:r>
              <a:rPr lang="de-CH"/>
              <a:t>Mühlackerstrasse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356CB0C-5D47-49D3-AE55-9945F4E99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Zweiter Zwischenbericht – Messungen im Betrieb Recyclinghof</a:t>
            </a:r>
            <a:br>
              <a:rPr lang="de-CH"/>
            </a:br>
            <a:r>
              <a:rPr lang="de-CH"/>
              <a:t>Zürich, 8. November 2024</a:t>
            </a:r>
          </a:p>
          <a:p>
            <a:r>
              <a:rPr lang="de-CH"/>
              <a:t>Peter Kreuzer</a:t>
            </a:r>
          </a:p>
        </p:txBody>
      </p:sp>
    </p:spTree>
    <p:extLst>
      <p:ext uri="{BB962C8B-B14F-4D97-AF65-F5344CB8AC3E}">
        <p14:creationId xmlns:p14="http://schemas.microsoft.com/office/powerpoint/2010/main" val="168152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C7532-C247-CFE2-B899-7149C206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Auswertung Verkehrsmessung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C03B1-8B53-F3A5-D8FC-1668DB438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Tagesgang Durchfahrten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7B684-87F0-CFCC-509B-0E4DC3D4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1" y="1330517"/>
            <a:ext cx="7656680" cy="49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4551C-354C-5915-C5F0-C978A226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Auswertung Verkehrsmessung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43B4D9-8C67-96EC-E292-D5887997A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Tagesgang Durchfahrten – Erläuterungen und Interpretationen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A57FE7-2465-12F0-6087-D6FBFB979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Die Fahrzeugklasse entscheidet der Radar anhand der Lautstärke des Motorengeräusches.</a:t>
            </a:r>
          </a:p>
          <a:p>
            <a:r>
              <a:rPr lang="de-CH"/>
              <a:t>Die zwei gemessenen Spitzen, zwischen 6 und 7 Uhr sowie 16 und 17 Uhr bilden wohl den Berufsverkehr ab. Es bestätigt sich, dass die Mühlackerstrasse am Abend eher als Ausweichstrecke genutzt wird.</a:t>
            </a:r>
          </a:p>
        </p:txBody>
      </p:sp>
    </p:spTree>
    <p:extLst>
      <p:ext uri="{BB962C8B-B14F-4D97-AF65-F5344CB8AC3E}">
        <p14:creationId xmlns:p14="http://schemas.microsoft.com/office/powerpoint/2010/main" val="358070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00806BD-91C9-4C41-B905-765C546F07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0F05A0"/>
          </a:solid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7B4435-FB30-466A-90C0-5C84BEE34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Vielen Dank.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89CB9930-A58B-554E-AD59-F62D0E2D8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01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39228E-B4E6-4B4A-B624-63324E03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rgbClr val="0F05A0"/>
                </a:solidFill>
              </a:rPr>
              <a:t>Inhalt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2090F3-EDD2-4B75-8A68-F1890B7D9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Eckdaten der Verkehrsmessung</a:t>
            </a:r>
          </a:p>
          <a:p>
            <a:pPr marL="0" indent="0">
              <a:buNone/>
            </a:pPr>
            <a:r>
              <a:rPr lang="de-CH"/>
              <a:t>Auswertung Verkehrsmessung</a:t>
            </a:r>
          </a:p>
          <a:p>
            <a:pPr marL="0" indent="0">
              <a:buNone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40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92FE622-D5CE-524B-939D-08A6E46527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0F05A0"/>
          </a:solidFill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3437DD-0E1C-A24C-BF77-8D1494E2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Eckdaten Verkehrsmessung</a:t>
            </a:r>
          </a:p>
        </p:txBody>
      </p:sp>
    </p:spTree>
    <p:extLst>
      <p:ext uri="{BB962C8B-B14F-4D97-AF65-F5344CB8AC3E}">
        <p14:creationId xmlns:p14="http://schemas.microsoft.com/office/powerpoint/2010/main" val="117514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07A6D-5048-8FBE-DEAC-D2EDCB08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Eckdaten Verkehrsmessung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6EE964-C3DD-D4BD-511C-83720BE9EC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Zeitraum der Durchführung und Auswertung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B4BC9D-7F3A-B05D-59EE-C5426D26E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7" y="1700213"/>
            <a:ext cx="10333037" cy="4429125"/>
          </a:xfrm>
        </p:spPr>
        <p:txBody>
          <a:bodyPr/>
          <a:lstStyle/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		</a:t>
            </a:r>
            <a:r>
              <a:rPr lang="de-CH" sz="2000" b="1">
                <a:solidFill>
                  <a:srgbClr val="0F05A0"/>
                </a:solidFill>
              </a:rPr>
              <a:t>1. Messung</a:t>
            </a:r>
            <a:r>
              <a:rPr lang="de-CH" sz="2000"/>
              <a:t>	</a:t>
            </a:r>
            <a:r>
              <a:rPr lang="de-CH" sz="2000" b="1">
                <a:solidFill>
                  <a:srgbClr val="0F05A0"/>
                </a:solidFill>
              </a:rPr>
              <a:t>2. Messung	3. Messung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1400" b="1">
                <a:solidFill>
                  <a:srgbClr val="0F05A0"/>
                </a:solidFill>
              </a:rPr>
              <a:t>		Vor Eröffnung	</a:t>
            </a:r>
            <a:r>
              <a:rPr lang="de-CH" sz="1400" b="1" dirty="0">
                <a:solidFill>
                  <a:srgbClr val="0F05A0"/>
                </a:solidFill>
              </a:rPr>
              <a:t>Vor Eröffnung	</a:t>
            </a:r>
            <a:r>
              <a:rPr lang="de-CH" sz="1400" b="1">
                <a:solidFill>
                  <a:srgbClr val="0F05A0"/>
                </a:solidFill>
              </a:rPr>
              <a:t>Während Zügel-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1400" b="1">
                <a:solidFill>
                  <a:srgbClr val="0F05A0"/>
                </a:solidFill>
              </a:rPr>
              <a:t>		Recyclinghof	</a:t>
            </a:r>
            <a:r>
              <a:rPr lang="de-CH" sz="1400" b="1" dirty="0">
                <a:solidFill>
                  <a:srgbClr val="0F05A0"/>
                </a:solidFill>
              </a:rPr>
              <a:t>Recyclinghof</a:t>
            </a:r>
            <a:r>
              <a:rPr lang="de-CH" sz="1400" b="1">
                <a:solidFill>
                  <a:srgbClr val="0F05A0"/>
                </a:solidFill>
              </a:rPr>
              <a:t>	Termin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 b="1"/>
              <a:t>Durchführung</a:t>
            </a:r>
            <a:r>
              <a:rPr lang="de-CH" sz="2000"/>
              <a:t>	Start	05.03.2024	21.06.2024	20.09.2024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	Ende	17.03.2024	08.07.2024	05.10.2024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	Messdauer	13 Tage	18 Tage	15 Tage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endParaRPr lang="de-CH" sz="2000"/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 b="1"/>
              <a:t>Auswertung</a:t>
            </a:r>
            <a:r>
              <a:rPr lang="de-CH" sz="2000"/>
              <a:t>	Start	06.03.2024	22.06.2024	21.09.2024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	Ende	17.03.2024	05.07.2024	04.10.2024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	Messdauer	12 Tage*	14 Tage	14 Tage</a:t>
            </a:r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endParaRPr lang="de-CH" sz="2000"/>
          </a:p>
          <a:p>
            <a:pPr marL="0" indent="0">
              <a:buNone/>
              <a:tabLst>
                <a:tab pos="2327275" algn="l"/>
                <a:tab pos="4217988" algn="l"/>
                <a:tab pos="6369050" algn="l"/>
                <a:tab pos="8697913" algn="l"/>
              </a:tabLst>
            </a:pPr>
            <a:r>
              <a:rPr lang="de-CH" sz="2000"/>
              <a:t>* Während der ersten Messungen hatten wir Störungen auf einem der Geräte, daher konnten nur 12 Tage ausgewertet werden.</a:t>
            </a:r>
          </a:p>
        </p:txBody>
      </p:sp>
    </p:spTree>
    <p:extLst>
      <p:ext uri="{BB962C8B-B14F-4D97-AF65-F5344CB8AC3E}">
        <p14:creationId xmlns:p14="http://schemas.microsoft.com/office/powerpoint/2010/main" val="65130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1E96C3A-9975-470E-B545-E3E5AD95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Eckdaten Verkehrsmessung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BA6E81-D1A8-4669-89A2-1513BA1C9B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Standort der Seitenradargeräte </a:t>
            </a:r>
            <a:r>
              <a:rPr lang="de-CH" err="1"/>
              <a:t>Flexilog</a:t>
            </a:r>
            <a:r>
              <a:rPr lang="de-CH"/>
              <a:t> III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720531B-DA4E-4B94-A122-E6E77B244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8"/>
          <a:stretch/>
        </p:blipFill>
        <p:spPr>
          <a:xfrm>
            <a:off x="947738" y="1700212"/>
            <a:ext cx="10333038" cy="4429125"/>
          </a:xfrm>
        </p:spPr>
      </p:pic>
      <p:pic>
        <p:nvPicPr>
          <p:cNvPr id="3" name="Grafik 2" descr="Markierung mit einfarbiger Füllung">
            <a:extLst>
              <a:ext uri="{FF2B5EF4-FFF2-40B4-BE49-F238E27FC236}">
                <a16:creationId xmlns:a16="http://schemas.microsoft.com/office/drawing/2014/main" id="{D374F297-54AF-B07B-F491-EE8FE45C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1538" y="2514600"/>
            <a:ext cx="914400" cy="914400"/>
          </a:xfrm>
          <a:prstGeom prst="rect">
            <a:avLst/>
          </a:prstGeom>
        </p:spPr>
      </p:pic>
      <p:pic>
        <p:nvPicPr>
          <p:cNvPr id="4" name="Grafik 3" descr="Markierung mit einfarbiger Füllung">
            <a:extLst>
              <a:ext uri="{FF2B5EF4-FFF2-40B4-BE49-F238E27FC236}">
                <a16:creationId xmlns:a16="http://schemas.microsoft.com/office/drawing/2014/main" id="{D80C23DF-60F2-8582-C064-EF23ECC0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372" y="3000374"/>
            <a:ext cx="914400" cy="914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83C4EC-D64D-847D-8BDF-DA1CFB9A235A}"/>
              </a:ext>
            </a:extLst>
          </p:cNvPr>
          <p:cNvSpPr txBox="1"/>
          <p:nvPr/>
        </p:nvSpPr>
        <p:spPr>
          <a:xfrm rot="17655831">
            <a:off x="565078" y="355974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Recyclinghof </a:t>
            </a:r>
            <a:r>
              <a:rPr lang="de-CH" err="1"/>
              <a:t>Looächer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244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A0FF03-4284-49BA-A823-CD1028D1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Eckdaten Verkehrsmessung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57A1069-86A7-4649-9B07-33C2A62DF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Standorte der Seitenradargeräte </a:t>
            </a:r>
            <a:r>
              <a:rPr lang="de-CH" err="1"/>
              <a:t>Flexilog</a:t>
            </a:r>
            <a:r>
              <a:rPr lang="de-CH"/>
              <a:t> III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BA9B600-6842-4220-ABEC-1F58081AEF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6646"/>
          <a:stretch/>
        </p:blipFill>
        <p:spPr>
          <a:xfrm>
            <a:off x="6276976" y="1700212"/>
            <a:ext cx="5003800" cy="4429125"/>
          </a:xfrm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FEB74774-6168-405C-B86B-5E568CD3C4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6646"/>
          <a:stretch/>
        </p:blipFill>
        <p:spPr/>
      </p:pic>
    </p:spTree>
    <p:extLst>
      <p:ext uri="{BB962C8B-B14F-4D97-AF65-F5344CB8AC3E}">
        <p14:creationId xmlns:p14="http://schemas.microsoft.com/office/powerpoint/2010/main" val="25084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92FE622-D5CE-524B-939D-08A6E46527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0F05A0"/>
          </a:solidFill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3437DD-0E1C-A24C-BF77-8D1494E2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Auswertung Zahlen der Verkehrsmessung</a:t>
            </a:r>
          </a:p>
        </p:txBody>
      </p:sp>
    </p:spTree>
    <p:extLst>
      <p:ext uri="{BB962C8B-B14F-4D97-AF65-F5344CB8AC3E}">
        <p14:creationId xmlns:p14="http://schemas.microsoft.com/office/powerpoint/2010/main" val="65503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BDDE-CB43-A9A5-3ED3-9EAF606F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Auswertung Verkehrsmessung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846AA7-BB8A-4BD0-31BA-91B844877C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Total Durchfahrten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DE23D4E-E62A-26DA-BF5F-971DAA67A08D}"/>
              </a:ext>
            </a:extLst>
          </p:cNvPr>
          <p:cNvSpPr txBox="1">
            <a:spLocks/>
          </p:cNvSpPr>
          <p:nvPr/>
        </p:nvSpPr>
        <p:spPr>
          <a:xfrm>
            <a:off x="8940800" y="1592263"/>
            <a:ext cx="2339975" cy="4537075"/>
          </a:xfrm>
          <a:prstGeom prst="rect">
            <a:avLst/>
          </a:prstGeom>
        </p:spPr>
        <p:txBody>
          <a:bodyPr/>
          <a:lstStyle>
            <a:lvl1pPr marL="288000" indent="-288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432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+mj-lt"/>
              <a:buAutoNum type="arabicPeriod"/>
              <a:defRPr sz="24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432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+mj-lt"/>
              <a:buAutoNum type="arabicPeriod"/>
              <a:defRPr sz="2400" kern="1200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4pPr>
            <a:lvl5pPr marL="576000" indent="-288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288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080000" indent="-64800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48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Tx/>
              <a:buNone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1332000" rtl="0" eaLnBrk="1" latinLnBrk="0" hangingPunct="1">
              <a:lnSpc>
                <a:spcPct val="113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>
                <a:solidFill>
                  <a:schemeClr val="tx1"/>
                </a:solidFill>
              </a:rPr>
              <a:t>Tag = 6 bis 21 Uhr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1800">
                <a:solidFill>
                  <a:schemeClr val="tx1"/>
                </a:solidFill>
              </a:rPr>
              <a:t>Nacht = 22 bis 5 Uhr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6FF35E-F855-2681-1821-9028B668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69" y="1236518"/>
            <a:ext cx="7809658" cy="50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0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4551C-354C-5915-C5F0-C978A226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Auswertung Verkehrsmessung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43B4D9-8C67-96EC-E292-D5887997A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Total Durchfahrten – Erläuterungen und Interpretationen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A57FE7-2465-12F0-6087-D6FBFB979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000"/>
              <a:t>Bei der zweiten Messung wurden 668 Durchfahrten mehr als bei der ersten Messung registriert. Dies lässt sich mit den zwei zusätzlich ausgewerteten Tagen erklären.</a:t>
            </a:r>
          </a:p>
          <a:p>
            <a:r>
              <a:rPr lang="de-CH" sz="2000"/>
              <a:t>Bei der dritten Messung wurden insgesamt 59 Durchfahrten weniger als bei der zweiten Messung registriert. </a:t>
            </a:r>
          </a:p>
          <a:p>
            <a:r>
              <a:rPr lang="de-CH" sz="2000"/>
              <a:t>Während der Tagesstunden, 6 bis 21 Uhr, wurden bei der dritten Messung 95 Durchfahrten mehr als bei der zweiten Messung registriert. Trotzdem kann das Verkehrsaufkommen als gleichbleibend interpretiert werden.</a:t>
            </a:r>
          </a:p>
          <a:p>
            <a:r>
              <a:rPr lang="de-CH" sz="2000"/>
              <a:t>Das Verkehrsaufkommen an der Mühlackerstrasse ist für eine Quartierstrasse in der Stadt Zürich nicht aussergewöhnlich.</a:t>
            </a:r>
          </a:p>
        </p:txBody>
      </p:sp>
    </p:spTree>
    <p:extLst>
      <p:ext uri="{BB962C8B-B14F-4D97-AF65-F5344CB8AC3E}">
        <p14:creationId xmlns:p14="http://schemas.microsoft.com/office/powerpoint/2010/main" val="1298356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dt Zürich">
  <a:themeElements>
    <a:clrScheme name="Stadt Zürich - 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3431DE"/>
      </a:accent1>
      <a:accent2>
        <a:srgbClr val="A31413"/>
      </a:accent2>
      <a:accent3>
        <a:srgbClr val="EB5E00"/>
      </a:accent3>
      <a:accent4>
        <a:srgbClr val="FBB900"/>
      </a:accent4>
      <a:accent5>
        <a:srgbClr val="06751E"/>
      </a:accent5>
      <a:accent6>
        <a:srgbClr val="989898"/>
      </a:accent6>
      <a:hlink>
        <a:srgbClr val="0F05A0"/>
      </a:hlink>
      <a:folHlink>
        <a:srgbClr val="545050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dt Zürich - Farben">
        <a:dk1>
          <a:srgbClr val="000000"/>
        </a:dk1>
        <a:lt1>
          <a:srgbClr val="FFFFFF"/>
        </a:lt1>
        <a:dk2>
          <a:srgbClr val="0F05A0"/>
        </a:dk2>
        <a:lt2>
          <a:srgbClr val="FFFFFF"/>
        </a:lt2>
        <a:accent1>
          <a:srgbClr val="3431DE"/>
        </a:accent1>
        <a:accent2>
          <a:srgbClr val="A31413"/>
        </a:accent2>
        <a:accent3>
          <a:srgbClr val="EB5E00"/>
        </a:accent3>
        <a:accent4>
          <a:srgbClr val="FBB900"/>
        </a:accent4>
        <a:accent5>
          <a:srgbClr val="06751E"/>
        </a:accent5>
        <a:accent6>
          <a:srgbClr val="989898"/>
        </a:accent6>
        <a:hlink>
          <a:srgbClr val="0F05A0"/>
        </a:hlink>
        <a:folHlink>
          <a:srgbClr val="54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itronengelb 70">
      <a:srgbClr val="CCBA10"/>
    </a:custClr>
    <a:custClr name="Zitronengelb 40">
      <a:srgbClr val="FFF369"/>
    </a:custClr>
    <a:custClr name="Zitronengelb 20">
      <a:srgbClr val="FFFEC9"/>
    </a:custClr>
    <a:custClr name="Lemongrass 70">
      <a:srgbClr val="92A210"/>
    </a:custClr>
    <a:custClr name="Lemongrass 40">
      <a:srgbClr val="E0E721"/>
    </a:custClr>
    <a:custClr name="Lemongrass 20">
      <a:srgbClr val="FAFAB5"/>
    </a:custClr>
    <a:custClr name="Lindengrün 70">
      <a:srgbClr val="53831B"/>
    </a:custClr>
    <a:custClr name="Lindengrün 40">
      <a:srgbClr val="B9D55C"/>
    </a:custClr>
    <a:custClr name="Lindengrün 20">
      <a:srgbClr val="E7F6C0"/>
    </a:custClr>
    <a:custClr name="Kleeblatt 70">
      <a:srgbClr val="06751E"/>
    </a:custClr>
    <a:custClr name="Kleeblatt 40">
      <a:srgbClr val="8ECF69"/>
    </a:custClr>
    <a:custClr name="Tannengrün 70">
      <a:srgbClr val="006831"/>
    </a:custClr>
    <a:custClr name="Tannengrün 40">
      <a:srgbClr val="65CD8C"/>
    </a:custClr>
    <a:custClr name="Tannengrün 20">
      <a:srgbClr val="CFEED8"/>
    </a:custClr>
    <a:custClr name="Petrol 70">
      <a:srgbClr val="005857"/>
    </a:custClr>
    <a:custClr name="Petrol 40">
      <a:srgbClr val="2AC7C7"/>
    </a:custClr>
    <a:custClr name="Petrol 20">
      <a:srgbClr val="B5F4F4"/>
    </a:custClr>
    <a:custClr name="Cyan 70">
      <a:srgbClr val="004D76"/>
    </a:custClr>
    <a:custClr name="Cyan 40">
      <a:srgbClr val="23C3F1"/>
    </a:custClr>
    <a:custClr name="Kobaltblau 70">
      <a:srgbClr val="002F96"/>
    </a:custClr>
    <a:custClr name="Kobaltblau 40">
      <a:srgbClr val="46B2FF"/>
    </a:custClr>
    <a:custClr name="Kobaltblau 20">
      <a:srgbClr val="C5E7FF"/>
    </a:custClr>
    <a:custClr name="Mitternachtsblau 70 - Züriblau">
      <a:srgbClr val="0F05A0"/>
    </a:custClr>
    <a:custClr name="Mitternachtsblau 40">
      <a:srgbClr val="6496FF"/>
    </a:custClr>
    <a:custClr name="Mitternachtsblau 20">
      <a:srgbClr val="C5DBFF"/>
    </a:custClr>
    <a:custClr name="Violett 70">
      <a:srgbClr val="512480"/>
    </a:custClr>
    <a:custClr name="Violett 40">
      <a:srgbClr val="BC92FF"/>
    </a:custClr>
    <a:custClr name="Violett 20">
      <a:srgbClr val="E3D6FB"/>
    </a:custClr>
    <a:custClr name="Magenta 70">
      <a:srgbClr val="960055"/>
    </a:custClr>
    <a:custClr name="Magenta 40">
      <a:srgbClr val="F36BA6"/>
    </a:custClr>
    <a:custClr name="Rot 70">
      <a:srgbClr val="A31413"/>
    </a:custClr>
    <a:custClr name="Rot 40">
      <a:srgbClr val="FB737E"/>
    </a:custClr>
    <a:custClr name="Rot 20">
      <a:srgbClr val="FAD7E0"/>
    </a:custClr>
    <a:custClr name="Koralle 70">
      <a:srgbClr val="B80B2E"/>
    </a:custClr>
    <a:custClr name="Koralle 40">
      <a:srgbClr val="F18785"/>
    </a:custClr>
    <a:custClr name="Koralle 20">
      <a:srgbClr val="FBDBD4"/>
    </a:custClr>
    <a:custClr name="Sonnengelb 70">
      <a:srgbClr val="C08600"/>
    </a:custClr>
    <a:custClr name="Sonnengelb 40">
      <a:srgbClr val="FFDF61"/>
    </a:custClr>
    <a:custClr name="Sonnengelb 20">
      <a:srgbClr val="FFEEB6"/>
    </a:custClr>
    <a:custClr name="Orange 70">
      <a:srgbClr val="B23A01"/>
    </a:custClr>
    <a:custClr name="Orange 40">
      <a:srgbClr val="F6A960"/>
    </a:custClr>
    <a:custClr name="Ocker 70">
      <a:srgbClr val="9A5B01"/>
    </a:custClr>
    <a:custClr name="Ocker 40">
      <a:srgbClr val="DA9E49"/>
    </a:custClr>
    <a:custClr name="Ocker 20">
      <a:srgbClr val="EFE2C8"/>
    </a:custClr>
    <a:custClr name="Warm Gray 70">
      <a:srgbClr val="545050"/>
    </a:custClr>
    <a:custClr name="Warm Gray 40">
      <a:srgbClr val="ACA8A8"/>
    </a:custClr>
    <a:custClr name="Gray 70">
      <a:srgbClr val="7C7C7C"/>
    </a:custClr>
    <a:custClr name="Gray 40">
      <a:srgbClr val="C2C2C2"/>
    </a:custClr>
    <a:custClr name="Cool Gray 70">
      <a:srgbClr val="3D575E"/>
    </a:custClr>
    <a:custClr name="Cool Gray 40">
      <a:srgbClr val="8DAFBC"/>
    </a:custClr>
  </a:custClrLst>
  <a:extLst>
    <a:ext uri="{05A4C25C-085E-4340-85A3-A5531E510DB2}">
      <thm15:themeFamily xmlns:thm15="http://schemas.microsoft.com/office/thememl/2012/main" name="ERZ_PowerPoint_Vorlage.potx" id="{35636998-02E4-40B7-A305-A7B421FC91E6}" vid="{52F3884D-AD2A-4AD0-83B9-4B4E2161B23B}"/>
    </a:ext>
  </a:extLst>
</a:theme>
</file>

<file path=ppt/theme/theme2.xml><?xml version="1.0" encoding="utf-8"?>
<a:theme xmlns:a="http://schemas.openxmlformats.org/drawingml/2006/main" name="Office">
  <a:themeElements>
    <a:clrScheme name="STZ_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005CA9"/>
      </a:accent1>
      <a:accent2>
        <a:srgbClr val="83072A"/>
      </a:accent2>
      <a:accent3>
        <a:srgbClr val="EB5E04"/>
      </a:accent3>
      <a:accent4>
        <a:srgbClr val="FBBA00"/>
      </a:accent4>
      <a:accent5>
        <a:srgbClr val="007229"/>
      </a:accent5>
      <a:accent6>
        <a:srgbClr val="9B9B9B"/>
      </a:accent6>
      <a:hlink>
        <a:srgbClr val="0F05A0"/>
      </a:hlink>
      <a:folHlink>
        <a:srgbClr val="BECED6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TZ_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005CA9"/>
      </a:accent1>
      <a:accent2>
        <a:srgbClr val="83072A"/>
      </a:accent2>
      <a:accent3>
        <a:srgbClr val="EB5E04"/>
      </a:accent3>
      <a:accent4>
        <a:srgbClr val="FBBA00"/>
      </a:accent4>
      <a:accent5>
        <a:srgbClr val="007229"/>
      </a:accent5>
      <a:accent6>
        <a:srgbClr val="9B9B9B"/>
      </a:accent6>
      <a:hlink>
        <a:srgbClr val="0F05A0"/>
      </a:hlink>
      <a:folHlink>
        <a:srgbClr val="BECED6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D5F350A173C48B1A208CF841C8990" ma:contentTypeVersion="15" ma:contentTypeDescription="Ein neues Dokument erstellen." ma:contentTypeScope="" ma:versionID="ec05689e18d657885a3d86b8169a6621">
  <xsd:schema xmlns:xsd="http://www.w3.org/2001/XMLSchema" xmlns:xs="http://www.w3.org/2001/XMLSchema" xmlns:p="http://schemas.microsoft.com/office/2006/metadata/properties" xmlns:ns2="58e06fe6-76a5-4eea-9ed0-9458d141680a" xmlns:ns3="51be2d56-15c7-4096-b1c0-ef695c4c1f19" targetNamespace="http://schemas.microsoft.com/office/2006/metadata/properties" ma:root="true" ma:fieldsID="27f4c1c5fea97db0bae2c78af5db6254" ns2:_="" ns3:_="">
    <xsd:import namespace="58e06fe6-76a5-4eea-9ed0-9458d141680a"/>
    <xsd:import namespace="51be2d56-15c7-4096-b1c0-ef695c4c1f1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06fe6-76a5-4eea-9ed0-9458d141680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839f2269-781a-4685-93c2-e7c2f58a0f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2d56-15c7-4096-b1c0-ef695c4c1f1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a39020-4405-49a6-9c02-1d76f52c1d17}" ma:internalName="TaxCatchAll" ma:showField="CatchAllData" ma:web="51be2d56-15c7-4096-b1c0-ef695c4c1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be2d56-15c7-4096-b1c0-ef695c4c1f19" xsi:nil="true"/>
    <lcf76f155ced4ddcb4097134ff3c332f xmlns="58e06fe6-76a5-4eea-9ed0-9458d14168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906D67-63CE-42C0-8EA5-43D484739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6D363-5637-486C-8312-D3CFE823E4B1}">
  <ds:schemaRefs>
    <ds:schemaRef ds:uri="51be2d56-15c7-4096-b1c0-ef695c4c1f19"/>
    <ds:schemaRef ds:uri="58e06fe6-76a5-4eea-9ed0-9458d14168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A1CC0A-8DBE-4659-B583-D3FA53713438}">
  <ds:schemaRefs>
    <ds:schemaRef ds:uri="30e58c1e-190c-4b35-b7a1-cd0fb4c33f69"/>
    <ds:schemaRef ds:uri="51be2d56-15c7-4096-b1c0-ef695c4c1f19"/>
    <ds:schemaRef ds:uri="58e06fe6-76a5-4eea-9ed0-9458d14168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ERZ_PowerPoint_Vorlage</Template>
  <TotalTime>0</TotalTime>
  <Words>362</Words>
  <Application>Microsoft Office PowerPoint</Application>
  <PresentationFormat>Breitbild</PresentationFormat>
  <Paragraphs>50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Stadt Zürich</vt:lpstr>
      <vt:lpstr>Verkehrsmessung Mühlackerstrasse</vt:lpstr>
      <vt:lpstr>Inhalt</vt:lpstr>
      <vt:lpstr>Eckdaten Verkehrsmessung</vt:lpstr>
      <vt:lpstr>Eckdaten Verkehrsmessung</vt:lpstr>
      <vt:lpstr>Eckdaten Verkehrsmessung</vt:lpstr>
      <vt:lpstr>Eckdaten Verkehrsmessung</vt:lpstr>
      <vt:lpstr>Auswertung Zahlen der Verkehrsmessung</vt:lpstr>
      <vt:lpstr>Auswertung Verkehrsmessung</vt:lpstr>
      <vt:lpstr>Auswertung Verkehrsmessung</vt:lpstr>
      <vt:lpstr>Auswertung Verkehrsmessung</vt:lpstr>
      <vt:lpstr>Auswertung Verkehrsmessung</vt:lpstr>
      <vt:lpstr>Vielen Dank.</vt:lpstr>
    </vt:vector>
  </TitlesOfParts>
  <Manager>Christian Zöpfel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Verkehrsmessung Mühlackerstrasse</dc:title>
  <dc:subject>Stadt Zürich</dc:subject>
  <dc:creator>Kreuzer Peter (ERZ)</dc:creator>
  <cp:keywords>Stadt Zürich</cp:keywords>
  <dc:description>Stadt Zürich</dc:description>
  <cp:lastModifiedBy>Bentz Lukas (ERZ)</cp:lastModifiedBy>
  <cp:revision>2</cp:revision>
  <dcterms:created xsi:type="dcterms:W3CDTF">2024-08-21T04:54:47Z</dcterms:created>
  <dcterms:modified xsi:type="dcterms:W3CDTF">2024-11-13T17:10:22Z</dcterms:modified>
  <cp:category>Farben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0x010100D39D5F350A173C48B1A208CF841C8990</vt:lpwstr>
  </property>
  <property fmtid="{D5CDD505-2E9C-101B-9397-08002B2CF9AE}" pid="4" name="MediaServiceImageTags">
    <vt:lpwstr/>
  </property>
</Properties>
</file>